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9"/>
  </p:notesMasterIdLst>
  <p:sldIdLst>
    <p:sldId id="256" r:id="rId2"/>
    <p:sldId id="257" r:id="rId3"/>
    <p:sldId id="259" r:id="rId4"/>
    <p:sldId id="404" r:id="rId5"/>
    <p:sldId id="268" r:id="rId6"/>
    <p:sldId id="405" r:id="rId7"/>
    <p:sldId id="374" r:id="rId8"/>
    <p:sldId id="263" r:id="rId9"/>
    <p:sldId id="264" r:id="rId10"/>
    <p:sldId id="370" r:id="rId11"/>
    <p:sldId id="379" r:id="rId12"/>
    <p:sldId id="415" r:id="rId13"/>
    <p:sldId id="376" r:id="rId14"/>
    <p:sldId id="368" r:id="rId15"/>
    <p:sldId id="359" r:id="rId16"/>
    <p:sldId id="360" r:id="rId17"/>
    <p:sldId id="414" r:id="rId18"/>
    <p:sldId id="361" r:id="rId19"/>
    <p:sldId id="407" r:id="rId20"/>
    <p:sldId id="378" r:id="rId21"/>
    <p:sldId id="408" r:id="rId22"/>
    <p:sldId id="388" r:id="rId23"/>
    <p:sldId id="409" r:id="rId24"/>
    <p:sldId id="410" r:id="rId25"/>
    <p:sldId id="387" r:id="rId26"/>
    <p:sldId id="389" r:id="rId27"/>
    <p:sldId id="411" r:id="rId28"/>
    <p:sldId id="413" r:id="rId29"/>
    <p:sldId id="412" r:id="rId30"/>
    <p:sldId id="278" r:id="rId31"/>
    <p:sldId id="279" r:id="rId32"/>
    <p:sldId id="281" r:id="rId33"/>
    <p:sldId id="282" r:id="rId34"/>
    <p:sldId id="283" r:id="rId35"/>
    <p:sldId id="406" r:id="rId36"/>
    <p:sldId id="289" r:id="rId37"/>
    <p:sldId id="337" r:id="rId38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Helvetica Neue" panose="02000503000000020004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6"/>
    <p:restoredTop sz="97146"/>
  </p:normalViewPr>
  <p:slideViewPr>
    <p:cSldViewPr snapToGrid="0">
      <p:cViewPr varScale="1">
        <p:scale>
          <a:sx n="204" d="100"/>
          <a:sy n="204" d="100"/>
        </p:scale>
        <p:origin x="208" y="40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4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9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32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3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41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88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915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7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22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64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74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0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519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38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46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642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2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46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48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0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9.029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jp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1.pn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.towardsai.net/taking-a-walk-in-the-openai-gym-using-decision-transformer-to-power-reinforcement-learning-52be4951912e" TargetMode="External"/><Relationship Id="rId4" Type="http://schemas.openxmlformats.org/officeDocument/2006/relationships/hyperlink" Target="https://dongreanay.medium.com/the-power-of-transformer-reinforcement-learning-5283ab1879c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skillfactory/articles/717360/" TargetMode="External"/><Relationship Id="rId3" Type="http://schemas.openxmlformats.org/officeDocument/2006/relationships/hyperlink" Target="https://towardsdatascience.com/reinforcement-learning-frameworks-e349de4f645a" TargetMode="External"/><Relationship Id="rId7" Type="http://schemas.openxmlformats.org/officeDocument/2006/relationships/hyperlink" Target="https://habr.com/ru/articles/43702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articles/349800/" TargetMode="External"/><Relationship Id="rId5" Type="http://schemas.openxmlformats.org/officeDocument/2006/relationships/hyperlink" Target="https://t.me/c/1530284868/2747" TargetMode="External"/><Relationship Id="rId4" Type="http://schemas.openxmlformats.org/officeDocument/2006/relationships/hyperlink" Target="https://github.com/aikorea/awesome-rl" TargetMode="External"/><Relationship Id="rId9" Type="http://schemas.openxmlformats.org/officeDocument/2006/relationships/hyperlink" Target="https://habr.com/ru/companies/vk/articles/343008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DDPG -&gt; TD3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GB" sz="4900" dirty="0"/>
              <a:t>LSTM-TD3</a:t>
            </a:r>
            <a:br>
              <a:rPr lang="en-GB" sz="4900" dirty="0"/>
            </a:br>
            <a:br>
              <a:rPr lang="en-GB" sz="2000" dirty="0"/>
            </a:br>
            <a:r>
              <a:rPr lang="en-GB" sz="2800" dirty="0"/>
              <a:t>DDPG -&gt; TD3 -&gt; LSTM-DDPF -&gt; LSTM-TD3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5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Модели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1697691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46389" y="2293155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1697691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901710" y="2293155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Actor-Critic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двух ветвей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>
                    <a:solidFill>
                      <a:srgbClr val="058D40"/>
                    </a:solidFill>
                  </a:rPr>
                  <a:t> </a:t>
                </a:r>
                <a:r>
                  <a:rPr lang="ru-RU" sz="1800" dirty="0">
                    <a:solidFill>
                      <a:srgbClr val="058D4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blipFill>
                <a:blip r:embed="rId4"/>
                <a:stretch>
                  <a:fillRect l="-2273" t="-1242" b="-37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Сложно обучать </a:t>
            </a:r>
            <a:br>
              <a:rPr lang="ru-RU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Q-</a:t>
            </a:r>
            <a:r>
              <a:rPr lang="ru-RU" dirty="0">
                <a:solidFill>
                  <a:srgbClr val="C00000"/>
                </a:solidFill>
              </a:rPr>
              <a:t>функцию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5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A2C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двух ветвей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>
                    <a:solidFill>
                      <a:srgbClr val="058D40"/>
                    </a:solidFill>
                  </a:rPr>
                  <a:t> </a:t>
                </a:r>
                <a:r>
                  <a:rPr lang="ru-RU" sz="1800" dirty="0">
                    <a:solidFill>
                      <a:srgbClr val="058D4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blipFill>
                <a:blip r:embed="rId4"/>
                <a:stretch>
                  <a:fillRect l="-2273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25158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DDPG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38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DDPG – Deep Deterministic Policy Gradient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Deep Deterministic Policy Gradient (DDPG) - </a:t>
            </a:r>
            <a:r>
              <a:rPr lang="ru-RU" dirty="0"/>
              <a:t>это алгоритм, который одновременно обучает </a:t>
            </a:r>
            <a:r>
              <a:rPr lang="en-GB" dirty="0"/>
              <a:t>Q-</a:t>
            </a:r>
            <a:r>
              <a:rPr lang="ru-RU" dirty="0"/>
              <a:t>функцию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r>
              <a:rPr lang="en-GB" b="0" i="1" u="none" strike="noStrike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“Continuous Control With Deep Reinforcement Learning”</a:t>
            </a:r>
            <a:r>
              <a:rPr lang="en-GB" b="0" i="0" u="none" strike="noStrike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 (Lillicrap et al, 2015)</a:t>
            </a:r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GB" dirty="0"/>
              <a:t>Q-</a:t>
            </a:r>
            <a:r>
              <a:rPr lang="ru-RU" dirty="0"/>
              <a:t>функция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Deterministic Policy Gradient</a:t>
            </a:r>
            <a:r>
              <a:rPr lang="ru-RU" dirty="0"/>
              <a:t> </a:t>
            </a:r>
            <a:r>
              <a:rPr lang="en-US" dirty="0"/>
              <a:t>Theorem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11;p57">
                <a:extLst>
                  <a:ext uri="{FF2B5EF4-FFF2-40B4-BE49-F238E27FC236}">
                    <a16:creationId xmlns:a16="http://schemas.microsoft.com/office/drawing/2014/main" id="{4F390D4B-928B-6548-A1C5-268947086F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781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оптимальную 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, которая будет определять наилучшее действие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600" dirty="0"/>
                  <a:t> для каждого состояния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pPr marL="133350" indent="0">
                  <a:buNone/>
                </a:pPr>
                <a:endParaRPr lang="ru-RU" sz="1600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 приближенное значение по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батчу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" name="Google Shape;311;p57">
                <a:extLst>
                  <a:ext uri="{FF2B5EF4-FFF2-40B4-BE49-F238E27FC236}">
                    <a16:creationId xmlns:a16="http://schemas.microsoft.com/office/drawing/2014/main" id="{4F390D4B-928B-6548-A1C5-268947086F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78172"/>
              </a:xfrm>
              <a:prstGeom prst="rect">
                <a:avLst/>
              </a:prstGeom>
              <a:blipFill>
                <a:blip r:embed="rId3"/>
                <a:stretch>
                  <a:fillRect b="-19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Модели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27969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2796975"/>
              </a:xfrm>
              <a:prstGeom prst="rect">
                <a:avLst/>
              </a:prstGeom>
              <a:blipFill>
                <a:blip r:embed="rId3"/>
                <a:stretch>
                  <a:fillRect b="-7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1697691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46389" y="2293155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54275" y="2955351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1697691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901710" y="2293155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70854" y="3034897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8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DDPD – Deep Deterministic Policy Gradient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935DC-781F-DD4F-A5AE-222C8D4A6119}"/>
                  </a:ext>
                </a:extLst>
              </p:cNvPr>
              <p:cNvSpPr txBox="1"/>
              <p:nvPr/>
            </p:nvSpPr>
            <p:spPr>
              <a:xfrm>
                <a:off x="115057" y="878674"/>
                <a:ext cx="8906093" cy="4023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sz="1200" dirty="0"/>
                  <a:t>Инициализируем случайным образом сети </a:t>
                </a:r>
                <a:r>
                  <a:rPr lang="en-US" sz="1200" dirty="0"/>
                  <a:t>actor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и </a:t>
                </a:r>
                <a:r>
                  <a:rPr lang="en-US" sz="1200" dirty="0"/>
                  <a:t>critic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e>
                    </m:d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весами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ru-RU" sz="1200" dirty="0"/>
                  <a:t> и целевые сети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2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RU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en-RU" sz="1200" dirty="0"/>
              </a:p>
              <a:p>
                <a:pPr marL="342900" indent="-342900">
                  <a:buAutoNum type="arabicPeriod"/>
                </a:pPr>
                <a:r>
                  <a:rPr lang="ru-RU" sz="1200" dirty="0"/>
                  <a:t>Инициализируем </a:t>
                </a:r>
                <a:r>
                  <a:rPr lang="en-RU" sz="1200" i="1" dirty="0"/>
                  <a:t>Replay Buffer</a:t>
                </a:r>
                <a:r>
                  <a:rPr lang="en-US" sz="1200" i="1" dirty="0"/>
                  <a:t> - R</a:t>
                </a:r>
                <a:endParaRPr lang="en-RU" sz="1200" i="1" dirty="0"/>
              </a:p>
              <a:p>
                <a:pPr marL="342900" indent="-342900">
                  <a:buAutoNum type="arabicPeriod"/>
                </a:pPr>
                <a:r>
                  <a:rPr lang="en-RU" sz="1200" dirty="0"/>
                  <a:t> </a:t>
                </a:r>
                <a:r>
                  <a:rPr lang="ru-RU" sz="1200" dirty="0"/>
                  <a:t>Устанавливаем число эпизодов обучения </a:t>
                </a:r>
                <a:r>
                  <a:rPr lang="ru-RU" sz="1200" i="1" dirty="0"/>
                  <a:t>М</a:t>
                </a:r>
                <a:r>
                  <a:rPr lang="ru-RU" sz="1200" dirty="0"/>
                  <a:t> и для каждого эпизода выполняем:</a:t>
                </a:r>
                <a:endParaRPr lang="en-US" sz="1200" dirty="0"/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Инициализируем случайный процесс (шум) для исследования пространства действий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ru-RU" sz="1200" dirty="0"/>
                  <a:t> (Орнштейна-Уленбека)</a:t>
                </a:r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 текущей политикой и получаем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RU" sz="1200" dirty="0"/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Проходим по всем возможным действиям от 1 до </a:t>
                </a:r>
                <a:r>
                  <a:rPr lang="en-US" sz="1200" i="1" dirty="0"/>
                  <a:t>T</a:t>
                </a:r>
                <a:r>
                  <a:rPr lang="ru-RU" sz="1200" dirty="0"/>
                  <a:t>:</a:t>
                </a: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Выбираем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в соответствии с текущей политикой и шумом (разведка)</a:t>
                </a: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Выполняем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200" dirty="0"/>
                  <a:t>, получаем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 переходим в следующее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Помещаем в память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из памяти случайный </a:t>
                </a:r>
                <a:r>
                  <a:rPr lang="ru-RU" sz="1200" dirty="0" err="1"/>
                  <a:t>минибатч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∈[1,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endParaRPr lang="en-GB" sz="1200" dirty="0">
                  <a:solidFill>
                    <a:srgbClr val="242424"/>
                  </a:solidFill>
                  <a:latin typeface="source-serif-pro"/>
                </a:endParaRP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</a:t>
                </a:r>
                <a:r>
                  <a:rPr lang="ru-RU" sz="1200" dirty="0" err="1"/>
                  <a:t>таргеты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критика используя </a:t>
                </a:r>
                <a:r>
                  <a:rPr lang="ru-RU" sz="1200" dirty="0" err="1"/>
                  <a:t>лосс</a:t>
                </a:r>
                <a:r>
                  <a:rPr lang="ru-RU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RU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</a:t>
                </a:r>
                <a:r>
                  <a:rPr lang="ru-RU" sz="1200" dirty="0" err="1"/>
                  <a:t>актора</a:t>
                </a:r>
                <a:r>
                  <a:rPr lang="ru-RU" sz="1200" dirty="0"/>
                  <a:t> используя </a:t>
                </a:r>
                <a:r>
                  <a:rPr lang="en-RU" sz="1200" dirty="0"/>
                  <a:t>policy gradient: </a:t>
                </a:r>
                <a:br>
                  <a:rPr lang="en-RU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≈ 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RU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eqAr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RU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ru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целевые сети</a:t>
                </a:r>
                <a:br>
                  <a:rPr lang="ru-RU" sz="1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br>
                  <a:rPr lang="en-US" sz="12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Уменьшаем шум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RU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935DC-781F-DD4F-A5AE-222C8D4A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" y="878674"/>
                <a:ext cx="8906093" cy="4023794"/>
              </a:xfrm>
              <a:prstGeom prst="rect">
                <a:avLst/>
              </a:prstGeom>
              <a:blipFill>
                <a:blip r:embed="rId3"/>
                <a:stretch>
                  <a:fillRect b="-3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52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DDPD – Deep Deterministic Policy Gradient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1C8B8-ADBF-B342-9B1D-96AF864009DD}"/>
              </a:ext>
            </a:extLst>
          </p:cNvPr>
          <p:cNvGrpSpPr/>
          <p:nvPr/>
        </p:nvGrpSpPr>
        <p:grpSpPr>
          <a:xfrm>
            <a:off x="2680370" y="1191431"/>
            <a:ext cx="1842534" cy="1082063"/>
            <a:chOff x="200034" y="858524"/>
            <a:chExt cx="1842534" cy="1082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D4908F-93DE-A94B-8F54-ECB33AAB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2284" y="1296593"/>
              <a:ext cx="751744" cy="53624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D3AE49-FE3B-E341-B930-8721BDBE4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98574" y="1296593"/>
              <a:ext cx="751744" cy="5362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7EEB76-9E9B-AA42-83A6-196269D4E8AB}"/>
                </a:ext>
              </a:extLst>
            </p:cNvPr>
            <p:cNvSpPr txBox="1"/>
            <p:nvPr/>
          </p:nvSpPr>
          <p:spPr>
            <a:xfrm>
              <a:off x="661523" y="858524"/>
              <a:ext cx="90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Actor net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10FDB6-9AFC-4648-BEE6-3829598237F0}"/>
              </a:ext>
            </a:extLst>
          </p:cNvPr>
          <p:cNvGrpSpPr/>
          <p:nvPr/>
        </p:nvGrpSpPr>
        <p:grpSpPr>
          <a:xfrm>
            <a:off x="2763495" y="3733509"/>
            <a:ext cx="1708191" cy="1079267"/>
            <a:chOff x="2437043" y="838115"/>
            <a:chExt cx="1708191" cy="1079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5BCD6-47B4-5D42-8828-457F5D8F0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86" b="1"/>
            <a:stretch/>
          </p:blipFill>
          <p:spPr>
            <a:xfrm rot="5400000">
              <a:off x="2274335" y="1351550"/>
              <a:ext cx="728539" cy="4031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7C7ECD-9B61-3240-BEEE-915FA1447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86" b="1"/>
            <a:stretch/>
          </p:blipFill>
          <p:spPr>
            <a:xfrm rot="5400000">
              <a:off x="3579402" y="1351551"/>
              <a:ext cx="728539" cy="4031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DA37B-E47E-2F41-9876-3382C07D796C}"/>
                </a:ext>
              </a:extLst>
            </p:cNvPr>
            <p:cNvSpPr txBox="1"/>
            <p:nvPr/>
          </p:nvSpPr>
          <p:spPr>
            <a:xfrm>
              <a:off x="2887467" y="838115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Critic net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A1C732-AD64-C445-89F9-8F0C7A068D43}"/>
              </a:ext>
            </a:extLst>
          </p:cNvPr>
          <p:cNvGrpSpPr/>
          <p:nvPr/>
        </p:nvGrpSpPr>
        <p:grpSpPr>
          <a:xfrm>
            <a:off x="6488774" y="988471"/>
            <a:ext cx="1249060" cy="1012902"/>
            <a:chOff x="2664454" y="945513"/>
            <a:chExt cx="1249060" cy="10129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EDFC4E-E97D-AC4B-B9C4-036026DF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1634" y="1171015"/>
              <a:ext cx="774700" cy="787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2025E-7DED-5748-A82C-E6D3F11F39CC}"/>
                </a:ext>
              </a:extLst>
            </p:cNvPr>
            <p:cNvSpPr txBox="1"/>
            <p:nvPr/>
          </p:nvSpPr>
          <p:spPr>
            <a:xfrm>
              <a:off x="2664454" y="945513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Replay buffer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3585F0-33D5-3A4D-85E4-9ED6B2A46F3C}"/>
              </a:ext>
            </a:extLst>
          </p:cNvPr>
          <p:cNvSpPr txBox="1"/>
          <p:nvPr/>
        </p:nvSpPr>
        <p:spPr>
          <a:xfrm>
            <a:off x="3271400" y="1706939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Soft update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161EE-D664-174D-835D-AB047D1DB166}"/>
              </a:ext>
            </a:extLst>
          </p:cNvPr>
          <p:cNvSpPr txBox="1"/>
          <p:nvPr/>
        </p:nvSpPr>
        <p:spPr>
          <a:xfrm>
            <a:off x="3301888" y="4224517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Soft update</a:t>
            </a:r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2E491649-70D5-2445-8667-9928C62BAA68}"/>
              </a:ext>
            </a:extLst>
          </p:cNvPr>
          <p:cNvSpPr/>
          <p:nvPr/>
        </p:nvSpPr>
        <p:spPr>
          <a:xfrm rot="10800000">
            <a:off x="3271204" y="1882494"/>
            <a:ext cx="638239" cy="215444"/>
          </a:xfrm>
          <a:prstGeom prst="striped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49F254A-026C-3B4E-A8FE-E349831C57DE}"/>
              </a:ext>
            </a:extLst>
          </p:cNvPr>
          <p:cNvCxnSpPr>
            <a:stCxn id="6" idx="0"/>
            <a:endCxn id="14" idx="1"/>
          </p:cNvCxnSpPr>
          <p:nvPr/>
        </p:nvCxnSpPr>
        <p:spPr>
          <a:xfrm flipV="1">
            <a:off x="4522904" y="1607673"/>
            <a:ext cx="2203050" cy="2899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478582-7D30-F744-B360-BCEE8BE5FAB3}"/>
                  </a:ext>
                </a:extLst>
              </p:cNvPr>
              <p:cNvSpPr txBox="1"/>
              <p:nvPr/>
            </p:nvSpPr>
            <p:spPr>
              <a:xfrm>
                <a:off x="5501639" y="1361452"/>
                <a:ext cx="127034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U" sz="1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478582-7D30-F744-B360-BCEE8BE5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39" y="1361452"/>
                <a:ext cx="1270341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1A900D-91B5-4E45-B3A8-7091389447A2}"/>
                  </a:ext>
                </a:extLst>
              </p:cNvPr>
              <p:cNvSpPr txBox="1"/>
              <p:nvPr/>
            </p:nvSpPr>
            <p:spPr>
              <a:xfrm>
                <a:off x="6835002" y="2726950"/>
                <a:ext cx="1195913" cy="415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0" dirty="0">
                    <a:latin typeface="Cambria Math" panose="02040503050406030204" pitchFamily="18" charset="0"/>
                  </a:rPr>
                  <a:t>Batch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∈[1, 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1A900D-91B5-4E45-B3A8-709138944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02" y="2726950"/>
                <a:ext cx="1195913" cy="415178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A4A6041-46C5-8C4E-9138-90473841CCFC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rot="5400000">
            <a:off x="4568928" y="1904131"/>
            <a:ext cx="2447135" cy="26416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46BB08-B05B-BF48-B4A5-3121342EE58A}"/>
                  </a:ext>
                </a:extLst>
              </p:cNvPr>
              <p:cNvSpPr txBox="1"/>
              <p:nvPr/>
            </p:nvSpPr>
            <p:spPr>
              <a:xfrm>
                <a:off x="4036196" y="3388480"/>
                <a:ext cx="2229590" cy="806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RU" sz="1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46BB08-B05B-BF48-B4A5-3121342EE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96" y="3388480"/>
                <a:ext cx="2229590" cy="806375"/>
              </a:xfrm>
              <a:prstGeom prst="rect">
                <a:avLst/>
              </a:prstGeom>
              <a:blipFill>
                <a:blip r:embed="rId8"/>
                <a:stretch>
                  <a:fillRect t="-40000" b="-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3BDAB52-1A11-5447-B35E-3FB918A3A232}"/>
              </a:ext>
            </a:extLst>
          </p:cNvPr>
          <p:cNvSpPr txBox="1"/>
          <p:nvPr/>
        </p:nvSpPr>
        <p:spPr>
          <a:xfrm>
            <a:off x="4412718" y="312371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Вычисляем </a:t>
            </a:r>
            <a:r>
              <a:rPr lang="ru-RU" sz="800" dirty="0" err="1"/>
              <a:t>таргеты</a:t>
            </a:r>
            <a:r>
              <a:rPr lang="ru-RU" sz="800" dirty="0"/>
              <a:t> </a:t>
            </a:r>
          </a:p>
          <a:p>
            <a:r>
              <a:rPr lang="ru-RU" sz="800" dirty="0"/>
              <a:t>Обновляем </a:t>
            </a:r>
            <a:r>
              <a:rPr lang="en-US" sz="800" dirty="0" err="1"/>
              <a:t>Critic’a</a:t>
            </a:r>
            <a:endParaRPr lang="en-US" sz="800" dirty="0"/>
          </a:p>
        </p:txBody>
      </p:sp>
      <p:sp>
        <p:nvSpPr>
          <p:cNvPr id="39" name="Striped Right Arrow 38">
            <a:extLst>
              <a:ext uri="{FF2B5EF4-FFF2-40B4-BE49-F238E27FC236}">
                <a16:creationId xmlns:a16="http://schemas.microsoft.com/office/drawing/2014/main" id="{1CFF4E22-BBF9-0849-A269-B9AEE5BF6E4F}"/>
              </a:ext>
            </a:extLst>
          </p:cNvPr>
          <p:cNvSpPr/>
          <p:nvPr/>
        </p:nvSpPr>
        <p:spPr>
          <a:xfrm rot="10800000">
            <a:off x="3309910" y="4409513"/>
            <a:ext cx="638239" cy="215444"/>
          </a:xfrm>
          <a:prstGeom prst="striped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2E422DB-D7A7-ED4D-BFC3-F2BD8B95BDFE}"/>
              </a:ext>
            </a:extLst>
          </p:cNvPr>
          <p:cNvSpPr/>
          <p:nvPr/>
        </p:nvSpPr>
        <p:spPr>
          <a:xfrm rot="13507372">
            <a:off x="4099829" y="1304193"/>
            <a:ext cx="3301693" cy="3482739"/>
          </a:xfrm>
          <a:prstGeom prst="arc">
            <a:avLst>
              <a:gd name="adj1" fmla="val 17394526"/>
              <a:gd name="adj2" fmla="val 20081103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6518B5-218E-474D-A088-BC8CA543590D}"/>
                  </a:ext>
                </a:extLst>
              </p:cNvPr>
              <p:cNvSpPr txBox="1"/>
              <p:nvPr/>
            </p:nvSpPr>
            <p:spPr>
              <a:xfrm>
                <a:off x="1111959" y="2436123"/>
                <a:ext cx="3059251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≈ 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sz="10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eqArr>
                                <m:eqArr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eqAr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sz="10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6518B5-218E-474D-A088-BC8CA5435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59" y="2436123"/>
                <a:ext cx="3059251" cy="619657"/>
              </a:xfrm>
              <a:prstGeom prst="rect">
                <a:avLst/>
              </a:prstGeom>
              <a:blipFill>
                <a:blip r:embed="rId9"/>
                <a:stretch>
                  <a:fillRect t="-81633" r="-1240" b="-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8FB9A47-249A-C744-95D6-151D28C3900A}"/>
              </a:ext>
            </a:extLst>
          </p:cNvPr>
          <p:cNvSpPr txBox="1"/>
          <p:nvPr/>
        </p:nvSpPr>
        <p:spPr>
          <a:xfrm>
            <a:off x="2091257" y="2332068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Обновляем </a:t>
            </a:r>
            <a:r>
              <a:rPr lang="en-US" sz="800" dirty="0" err="1"/>
              <a:t>Actor’a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753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DDPG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1119457"/>
                <a:ext cx="27861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  <a:endParaRPr lang="en-US" sz="1800" dirty="0">
                  <a:solidFill>
                    <a:srgbClr val="058D40"/>
                  </a:solidFill>
                </a:endParaRPr>
              </a:p>
              <a:p>
                <a:endParaRPr lang="en-US" sz="1800" dirty="0">
                  <a:solidFill>
                    <a:srgbClr val="058D40"/>
                  </a:solidFill>
                </a:endParaRPr>
              </a:p>
              <a:p>
                <a:r>
                  <a:rPr lang="en-US" sz="1800" dirty="0">
                    <a:solidFill>
                      <a:srgbClr val="058D40"/>
                    </a:solidFill>
                  </a:rPr>
                  <a:t>Off-policy</a:t>
                </a:r>
              </a:p>
              <a:p>
                <a:r>
                  <a:rPr lang="en-US" sz="1800" dirty="0">
                    <a:solidFill>
                      <a:srgbClr val="058D40"/>
                    </a:solidFill>
                  </a:rPr>
                  <a:t>Experience replay</a:t>
                </a:r>
                <a:endParaRPr lang="ru-RU" sz="1800" dirty="0">
                  <a:solidFill>
                    <a:srgbClr val="058D40"/>
                  </a:solidFill>
                </a:endParaRP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</a:t>
                </a:r>
                <a:r>
                  <a:rPr lang="en-US" sz="1800" dirty="0">
                    <a:solidFill>
                      <a:srgbClr val="058D40"/>
                    </a:solidFill>
                  </a:rPr>
                  <a:t> </a:t>
                </a:r>
                <a:br>
                  <a:rPr lang="ru-RU" sz="1800" dirty="0">
                    <a:solidFill>
                      <a:srgbClr val="058D40"/>
                    </a:solidFill>
                  </a:rPr>
                </a:br>
                <a:r>
                  <a:rPr lang="ru-RU" sz="1800" dirty="0">
                    <a:solidFill>
                      <a:srgbClr val="058D40"/>
                    </a:solidFill>
                  </a:rPr>
                  <a:t>суперпозиции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58D4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rgbClr val="058D40"/>
                  </a:solidFill>
                </a:endParaRPr>
              </a:p>
              <a:p>
                <a:endParaRPr lang="en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Реализация проще чем </a:t>
                </a:r>
                <a:r>
                  <a:rPr lang="en-US" sz="1800" dirty="0">
                    <a:solidFill>
                      <a:srgbClr val="058D40"/>
                    </a:solidFill>
                  </a:rPr>
                  <a:t>A3C</a:t>
                </a:r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1119457"/>
                <a:ext cx="2786159" cy="3693319"/>
              </a:xfrm>
              <a:prstGeom prst="rect">
                <a:avLst/>
              </a:prstGeom>
              <a:blipFill>
                <a:blip r:embed="rId4"/>
                <a:stretch>
                  <a:fillRect l="-2273" t="-1031" r="-455" b="-17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392035" y="1837480"/>
            <a:ext cx="239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C00000"/>
                </a:solidFill>
              </a:rPr>
              <a:t>Работает </a:t>
            </a:r>
            <a:r>
              <a:rPr lang="ru-RU" sz="1800" b="1" dirty="0">
                <a:solidFill>
                  <a:srgbClr val="C00000"/>
                </a:solidFill>
              </a:rPr>
              <a:t>только</a:t>
            </a:r>
            <a:r>
              <a:rPr lang="ru-RU" sz="1800" dirty="0">
                <a:solidFill>
                  <a:srgbClr val="C00000"/>
                </a:solidFill>
              </a:rPr>
              <a:t> с непрерывным пространством действий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5425B-2F57-5E44-879F-DCF9AAEFC640}"/>
              </a:ext>
            </a:extLst>
          </p:cNvPr>
          <p:cNvSpPr/>
          <p:nvPr/>
        </p:nvSpPr>
        <p:spPr>
          <a:xfrm>
            <a:off x="4890292" y="2967986"/>
            <a:ext cx="144959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5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TD3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35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Twin Deep Deterministic Policy Gradient (TD3) - </a:t>
            </a:r>
            <a:r>
              <a:rPr lang="ru-RU" dirty="0"/>
              <a:t>это алгоритм, который одновременно обучает</a:t>
            </a:r>
            <a:r>
              <a:rPr lang="en-US" dirty="0"/>
              <a:t> </a:t>
            </a:r>
            <a:r>
              <a:rPr lang="ru-RU" dirty="0"/>
              <a:t>две </a:t>
            </a:r>
            <a:r>
              <a:rPr lang="en-GB" dirty="0"/>
              <a:t>Q-</a:t>
            </a:r>
            <a:r>
              <a:rPr lang="ru-RU" dirty="0"/>
              <a:t>функции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US" dirty="0"/>
              <a:t>Min </a:t>
            </a:r>
            <a:r>
              <a:rPr lang="en-GB" dirty="0"/>
              <a:t>Q-</a:t>
            </a:r>
            <a:r>
              <a:rPr lang="ru-RU" dirty="0"/>
              <a:t>функций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7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AC34D-75E2-6743-BC40-5E69A799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8" y="1012592"/>
            <a:ext cx="8830518" cy="380018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CECF75-D48E-5545-B530-28853C564344}"/>
              </a:ext>
            </a:extLst>
          </p:cNvPr>
          <p:cNvSpPr/>
          <p:nvPr/>
        </p:nvSpPr>
        <p:spPr>
          <a:xfrm>
            <a:off x="1270341" y="2522272"/>
            <a:ext cx="1153740" cy="1963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14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Deep Deterministic Policy Gradient (LSTM-DDPG)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86CA4-ED73-2541-8685-ACC4457F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426624"/>
            <a:ext cx="3184293" cy="3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D499-48FB-584A-92C7-8286A8A9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84" y="1540365"/>
            <a:ext cx="5049383" cy="299481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3421002" y="2706738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89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Twin Delayed Deep Deterministic Policy Gradient (LSTM-TD3)</a:t>
            </a:r>
            <a:endParaRPr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456873" y="2571750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7CEC-45CD-6149-8EC3-CD3C0F85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7" y="2275332"/>
            <a:ext cx="28194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81CDF-1D3A-6D47-8A06-02128D35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1386332"/>
            <a:ext cx="38227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D0266-42EE-4D4C-A9C7-BD83D20A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3164332"/>
            <a:ext cx="3822700" cy="177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7A6BAC-4940-1647-99ED-6B4A5B966036}"/>
              </a:ext>
            </a:extLst>
          </p:cNvPr>
          <p:cNvSpPr/>
          <p:nvPr/>
        </p:nvSpPr>
        <p:spPr>
          <a:xfrm>
            <a:off x="6842657" y="1595597"/>
            <a:ext cx="1528092" cy="27370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2A41A9-5064-8845-9838-C72072719EAE}"/>
              </a:ext>
            </a:extLst>
          </p:cNvPr>
          <p:cNvCxnSpPr>
            <a:cxnSpLocks/>
          </p:cNvCxnSpPr>
          <p:nvPr/>
        </p:nvCxnSpPr>
        <p:spPr>
          <a:xfrm flipV="1">
            <a:off x="3821507" y="2822981"/>
            <a:ext cx="1517607" cy="355359"/>
          </a:xfrm>
          <a:prstGeom prst="bentConnector3">
            <a:avLst>
              <a:gd name="adj1" fmla="val 91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/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blipFill>
                <a:blip r:embed="rId5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4F3E305-1FF1-6449-821D-EB77F8B20932}"/>
              </a:ext>
            </a:extLst>
          </p:cNvPr>
          <p:cNvCxnSpPr>
            <a:cxnSpLocks/>
          </p:cNvCxnSpPr>
          <p:nvPr/>
        </p:nvCxnSpPr>
        <p:spPr>
          <a:xfrm>
            <a:off x="3821507" y="3178340"/>
            <a:ext cx="1500990" cy="1388487"/>
          </a:xfrm>
          <a:prstGeom prst="bentConnector3">
            <a:avLst>
              <a:gd name="adj1" fmla="val 91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/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blipFill>
                <a:blip r:embed="rId6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601695E-D1F7-A343-A21C-668A7F6258E7}"/>
              </a:ext>
            </a:extLst>
          </p:cNvPr>
          <p:cNvSpPr txBox="1"/>
          <p:nvPr/>
        </p:nvSpPr>
        <p:spPr>
          <a:xfrm>
            <a:off x="7846236" y="166620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latin typeface="Cambria Math" panose="02040503050406030204" pitchFamily="18" charset="0"/>
                <a:ea typeface="Cambria Math" panose="02040503050406030204" pitchFamily="18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524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Transformers in RL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21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4F47EF-6C18-AA40-9BDA-C9532EC3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</a:t>
            </a:r>
            <a:r>
              <a:rPr lang="ru-RU" dirty="0" err="1"/>
              <a:t>рекурентных</a:t>
            </a:r>
            <a:r>
              <a:rPr lang="ru-RU" dirty="0"/>
              <a:t> сетей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BCB6-4B2B-5148-9204-21F9C2B7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88A52-58BB-6D4E-B8D9-256324EF1F55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04D1B-2570-5F4A-95AF-F5687DCC5D0F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76573-25E9-CF4D-971C-4C1046C1DFFE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087A-DDB1-4E4A-A066-922B494434F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3E7BA-0CC3-914B-97D1-6808770E8D33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666C6-EF07-1347-8812-8ACF6D8EB41E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11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Main idea</a:t>
            </a:r>
            <a:endParaRPr dirty="0"/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53AB5099-5B9A-8E4D-9E5A-194B600ACBBB}"/>
              </a:ext>
            </a:extLst>
          </p:cNvPr>
          <p:cNvSpPr/>
          <p:nvPr/>
        </p:nvSpPr>
        <p:spPr>
          <a:xfrm>
            <a:off x="3433995" y="3074280"/>
            <a:ext cx="972309" cy="1380806"/>
          </a:xfrm>
          <a:prstGeom prst="snip2DiagRect">
            <a:avLst>
              <a:gd name="adj1" fmla="val 0"/>
              <a:gd name="adj2" fmla="val 261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FC0E4-2525-AF41-83B9-595A0AF4083A}"/>
              </a:ext>
            </a:extLst>
          </p:cNvPr>
          <p:cNvSpPr txBox="1"/>
          <p:nvPr/>
        </p:nvSpPr>
        <p:spPr>
          <a:xfrm rot="18164318">
            <a:off x="3345313" y="3610794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E7D63A-C2DC-8845-A26A-454E3F7E376D}"/>
              </a:ext>
            </a:extLst>
          </p:cNvPr>
          <p:cNvCxnSpPr>
            <a:cxnSpLocks/>
          </p:cNvCxnSpPr>
          <p:nvPr/>
        </p:nvCxnSpPr>
        <p:spPr>
          <a:xfrm>
            <a:off x="4682465" y="2822666"/>
            <a:ext cx="0" cy="198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6A7CA5C5-FF80-D945-B56D-8901852E3E6A}"/>
              </a:ext>
            </a:extLst>
          </p:cNvPr>
          <p:cNvSpPr/>
          <p:nvPr/>
        </p:nvSpPr>
        <p:spPr>
          <a:xfrm rot="5400000">
            <a:off x="4762244" y="3156609"/>
            <a:ext cx="1380807" cy="1216152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D97C7-897C-394C-81BD-2F58FBE7AE74}"/>
              </a:ext>
            </a:extLst>
          </p:cNvPr>
          <p:cNvSpPr txBox="1"/>
          <p:nvPr/>
        </p:nvSpPr>
        <p:spPr>
          <a:xfrm>
            <a:off x="5012462" y="35030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  <a:br>
              <a:rPr lang="en-US" dirty="0"/>
            </a:br>
            <a:r>
              <a:rPr lang="en-US" dirty="0"/>
              <a:t>extractor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7414-B0E7-FC4F-B35B-F2D28BF305E8}"/>
              </a:ext>
            </a:extLst>
          </p:cNvPr>
          <p:cNvSpPr/>
          <p:nvPr/>
        </p:nvSpPr>
        <p:spPr>
          <a:xfrm>
            <a:off x="6271926" y="3387262"/>
            <a:ext cx="1478996" cy="748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Fully connected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EDAC07-B569-B946-92AA-691A6BBF7459}"/>
              </a:ext>
            </a:extLst>
          </p:cNvPr>
          <p:cNvCxnSpPr>
            <a:stCxn id="14" idx="3"/>
          </p:cNvCxnSpPr>
          <p:nvPr/>
        </p:nvCxnSpPr>
        <p:spPr>
          <a:xfrm>
            <a:off x="7750922" y="3761614"/>
            <a:ext cx="29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1CB0B-E534-D64E-A94B-8CD23BEFD824}"/>
              </a:ext>
            </a:extLst>
          </p:cNvPr>
          <p:cNvSpPr txBox="1"/>
          <p:nvPr/>
        </p:nvSpPr>
        <p:spPr>
          <a:xfrm>
            <a:off x="8131410" y="3392282"/>
            <a:ext cx="7328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 </a:t>
            </a:r>
          </a:p>
          <a:p>
            <a:pPr algn="ctr"/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37F7E-02A2-A84A-94AC-4996B049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17" y="622621"/>
            <a:ext cx="1383253" cy="1949129"/>
          </a:xfrm>
          <a:prstGeom prst="rect">
            <a:avLst/>
          </a:prstGeom>
        </p:spPr>
      </p:pic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A96E6D5A-BF73-9D40-ACF7-B45108943C99}"/>
              </a:ext>
            </a:extLst>
          </p:cNvPr>
          <p:cNvSpPr/>
          <p:nvPr/>
        </p:nvSpPr>
        <p:spPr>
          <a:xfrm rot="5400000">
            <a:off x="5169027" y="2613052"/>
            <a:ext cx="567235" cy="484632"/>
          </a:xfrm>
          <a:prstGeom prst="notched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C8FAF-C878-9A43-A090-7683F38B6840}"/>
              </a:ext>
            </a:extLst>
          </p:cNvPr>
          <p:cNvSpPr txBox="1"/>
          <p:nvPr/>
        </p:nvSpPr>
        <p:spPr>
          <a:xfrm>
            <a:off x="188357" y="1755786"/>
            <a:ext cx="2831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hlinkClick r:id="rId4"/>
              </a:rPr>
              <a:t>Обзорная статья о трансформерах в </a:t>
            </a:r>
            <a:r>
              <a:rPr lang="en-US" sz="1100" dirty="0">
                <a:hlinkClick r:id="rId4"/>
              </a:rPr>
              <a:t>RL</a:t>
            </a:r>
            <a:endParaRPr lang="ru-RU" sz="1100" dirty="0"/>
          </a:p>
          <a:p>
            <a:r>
              <a:rPr lang="ru-RU" sz="1100" dirty="0">
                <a:hlinkClick r:id="rId5"/>
              </a:rPr>
              <a:t>Пример использования для среды </a:t>
            </a:r>
            <a:r>
              <a:rPr lang="en-US" sz="1100" dirty="0">
                <a:hlinkClick r:id="rId5"/>
              </a:rPr>
              <a:t>Gym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78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6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393401542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DDPG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TD3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применение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DDPG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TD3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фреймворка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StableBaseline3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4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5"/>
              </a:rPr>
              <a:t>Лю</a:t>
            </a:r>
            <a:r>
              <a:rPr lang="ru-RU" sz="1300" dirty="0">
                <a:hlinkClick r:id="rId5"/>
              </a:rPr>
              <a:t> Ю. (Х.) Обучение с подкреплением на </a:t>
            </a:r>
            <a:r>
              <a:rPr lang="en-GB" sz="1300" dirty="0" err="1">
                <a:hlinkClick r:id="rId5"/>
              </a:rPr>
              <a:t>PyTorch</a:t>
            </a:r>
            <a:r>
              <a:rPr lang="en-GB" sz="1300" dirty="0">
                <a:hlinkClick r:id="rId5"/>
              </a:rPr>
              <a:t>: </a:t>
            </a:r>
            <a:r>
              <a:rPr lang="ru-RU" sz="1300" dirty="0">
                <a:hlinkClick r:id="rId5"/>
              </a:rPr>
              <a:t>сборник рецептов / пер. с англ. А. А. </a:t>
            </a:r>
            <a:r>
              <a:rPr lang="ru-RU" sz="1300" dirty="0" err="1">
                <a:hlinkClick r:id="rId5"/>
              </a:rPr>
              <a:t>Слинкина</a:t>
            </a:r>
            <a:r>
              <a:rPr lang="ru-RU" sz="1300" dirty="0">
                <a:hlinkClick r:id="rId5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7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878436842"/>
              </p:ext>
            </p:extLst>
          </p:nvPr>
        </p:nvGraphicFramePr>
        <p:xfrm>
          <a:off x="952500" y="1544194"/>
          <a:ext cx="7239000" cy="197435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переход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Deterministic Policy Gradient (DDPG)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улучшение алгоритма до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Twin Deep Deterministic Policy Gradient - TD3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реализации их в коде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47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082400" y="2231977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07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8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.24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Обучение с использованием модели среды (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model-based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6CFEE46E-EA9B-C94C-9903-26FD3489298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br>
              <a:rPr lang="en-US" dirty="0"/>
            </a:br>
            <a:r>
              <a:rPr lang="en-US" sz="2400" dirty="0"/>
              <a:t>DDPG -&gt; TD3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6AAFEF18-6AF7-D742-BED8-1EE0FB9F9DFF}"/>
              </a:ext>
            </a:extLst>
          </p:cNvPr>
          <p:cNvSpPr/>
          <p:nvPr/>
        </p:nvSpPr>
        <p:spPr>
          <a:xfrm>
            <a:off x="2226712" y="4014196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TRPO 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-&gt; PPO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5" name="Google Shape;271;p44">
            <a:extLst>
              <a:ext uri="{FF2B5EF4-FFF2-40B4-BE49-F238E27FC236}">
                <a16:creationId xmlns:a16="http://schemas.microsoft.com/office/drawing/2014/main" id="{5155F389-DB3A-4A42-A2CE-75E4C4014960}"/>
              </a:ext>
            </a:extLst>
          </p:cNvPr>
          <p:cNvSpPr/>
          <p:nvPr/>
        </p:nvSpPr>
        <p:spPr>
          <a:xfrm>
            <a:off x="2226711" y="45407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DDPG -&gt; TD3 -&gt; LSTM-TD3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453B9F-3AC2-D04F-AE18-4F58FD4BFF65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752510" y="2737993"/>
            <a:ext cx="252847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F34340-E2A6-A843-9603-9C8D637AE52D}"/>
              </a:ext>
            </a:extLst>
          </p:cNvPr>
          <p:cNvCxnSpPr>
            <a:cxnSpLocks/>
            <a:stCxn id="271" idx="2"/>
            <a:endCxn id="35" idx="1"/>
          </p:cNvCxnSpPr>
          <p:nvPr/>
        </p:nvCxnSpPr>
        <p:spPr>
          <a:xfrm rot="16200000" flipH="1">
            <a:off x="489255" y="3001247"/>
            <a:ext cx="3054984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736141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266757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(PG)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327989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Twin Deep Deterministic Policy Gradient - TD3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2797373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Deterministic Policy Gradient (DDPG)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5"/>
            <a:ext cx="600" cy="530616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cxnSpLocks/>
            <a:stCxn id="269" idx="1"/>
            <a:endCxn id="270" idx="1"/>
          </p:cNvCxnSpPr>
          <p:nvPr/>
        </p:nvCxnSpPr>
        <p:spPr>
          <a:xfrm rot="10800000" flipV="1">
            <a:off x="787125" y="1924241"/>
            <a:ext cx="12700" cy="53061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454857"/>
            <a:ext cx="12185" cy="530616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99825" y="3858605"/>
            <a:ext cx="3972136" cy="488144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Term-Memory-based Twin Delayed Deep Deterministic Policy Gradient (LSTM-TD3)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2985473"/>
            <a:ext cx="24885" cy="530616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99825" y="3516089"/>
            <a:ext cx="12700" cy="58658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880288749"/>
              </p:ext>
            </p:extLst>
          </p:nvPr>
        </p:nvGraphicFramePr>
        <p:xfrm>
          <a:off x="952500" y="1544194"/>
          <a:ext cx="7239000" cy="197435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переход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Deterministic Policy Gradient (DDPG)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улучшение алгоритма до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Twin Deep Deterministic Policy Gradient - TD3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реализации их в коде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666793034"/>
              </p:ext>
            </p:extLst>
          </p:nvPr>
        </p:nvGraphicFramePr>
        <p:xfrm>
          <a:off x="952500" y="1544194"/>
          <a:ext cx="7239000" cy="115428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работу сложных современных алгоритмов и использовать их в своих проектах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12087</TotalTime>
  <Words>1431</Words>
  <Application>Microsoft Macintosh PowerPoint</Application>
  <PresentationFormat>On-screen Show (16:9)</PresentationFormat>
  <Paragraphs>286</Paragraphs>
  <Slides>37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source-serif-pro</vt:lpstr>
      <vt:lpstr>Roboto</vt:lpstr>
      <vt:lpstr>Cambria Math</vt:lpstr>
      <vt:lpstr>AkayaTelivigala</vt:lpstr>
      <vt:lpstr>Arial</vt:lpstr>
      <vt:lpstr>Helvetica Neue</vt:lpstr>
      <vt:lpstr>Google Sans</vt:lpstr>
      <vt:lpstr>Bradley Hand</vt:lpstr>
      <vt:lpstr>Светлая тема</vt:lpstr>
      <vt:lpstr>Reinforcement learning DDPG -&gt; TD3</vt:lpstr>
      <vt:lpstr>Проверить, идет ли запись</vt:lpstr>
      <vt:lpstr>Правила вебинара</vt:lpstr>
      <vt:lpstr>Reinforcement learning DDPG -&gt; TD3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Алгоритм LSTM-TD3  DDPG -&gt; TD3 -&gt; LSTM-DDPF -&gt; LSTM-TD3</vt:lpstr>
      <vt:lpstr>Модели</vt:lpstr>
      <vt:lpstr>Actor-Critic – достоинства и недостатки</vt:lpstr>
      <vt:lpstr>A2C – достоинства и недостатки</vt:lpstr>
      <vt:lpstr>Алгоритм DDPG</vt:lpstr>
      <vt:lpstr>DDPG – Deep Deterministic Policy Gradient</vt:lpstr>
      <vt:lpstr>Deterministic Policy Gradient Theorem</vt:lpstr>
      <vt:lpstr>Модели</vt:lpstr>
      <vt:lpstr>DDPD – Deep Deterministic Policy Gradient</vt:lpstr>
      <vt:lpstr>DDPD – Deep Deterministic Policy Gradient</vt:lpstr>
      <vt:lpstr>DDPG – достоинства и недостатки</vt:lpstr>
      <vt:lpstr>Алгоритм TD3</vt:lpstr>
      <vt:lpstr>Twin Deep Deterministic Policy Gradient - TD3</vt:lpstr>
      <vt:lpstr>Twin Deep Deterministic Policy Gradient - TD3</vt:lpstr>
      <vt:lpstr>LSTM</vt:lpstr>
      <vt:lpstr>Term-Memory-based Deep Deterministic Policy Gradient (LSTM-DDPG)</vt:lpstr>
      <vt:lpstr>Term-Memory-based Twin Delayed Deep Deterministic Policy Gradient (LSTM-TD3)</vt:lpstr>
      <vt:lpstr>Transformers in RL</vt:lpstr>
      <vt:lpstr>Развитие рекурентных сетей</vt:lpstr>
      <vt:lpstr>Main idea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103</cp:revision>
  <dcterms:modified xsi:type="dcterms:W3CDTF">2024-08-01T16:04:10Z</dcterms:modified>
</cp:coreProperties>
</file>